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6" autoAdjust="0"/>
    <p:restoredTop sz="95847" autoAdjust="0"/>
  </p:normalViewPr>
  <p:slideViewPr>
    <p:cSldViewPr snapToGrid="0" snapToObjects="1">
      <p:cViewPr>
        <p:scale>
          <a:sx n="50" d="100"/>
          <a:sy n="50" d="100"/>
        </p:scale>
        <p:origin x="2456" y="-3096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94548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5642394"/>
            <a:ext cx="9122379" cy="48592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/>
                <a:t>FreeST is a polymorphic functional language with c</a:t>
              </a:r>
              <a:r>
                <a:rPr lang="en-US" sz="4800" err="1"/>
                <a:t>ontext</a:t>
              </a:r>
              <a:r>
                <a:rPr lang="en-US" sz="4800"/>
                <a:t>-free session types</a:t>
              </a:r>
              <a:endParaRPr lang="pt-PT" sz="4800" kern="120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/>
                <a:t>Features full type equivalence via a novel algorithm embedded in the compiler</a:t>
              </a:r>
              <a:endParaRPr lang="pt-PT" sz="4800" kern="12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err="1"/>
                <a:t>Type</a:t>
              </a:r>
              <a:r>
                <a:rPr lang="pt-PT" sz="4800"/>
                <a:t> </a:t>
              </a:r>
              <a:r>
                <a:rPr lang="pt-PT" sz="4800" err="1"/>
                <a:t>application</a:t>
              </a:r>
              <a:r>
                <a:rPr lang="pt-PT" sz="4800"/>
                <a:t>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err="1"/>
                <a:t>Transmission</a:t>
              </a:r>
              <a:r>
                <a:rPr lang="pt-PT" sz="4800" kern="1200"/>
                <a:t> </a:t>
              </a:r>
              <a:r>
                <a:rPr lang="pt-PT" sz="4800" kern="1200" err="1"/>
                <a:t>of</a:t>
              </a:r>
              <a:r>
                <a:rPr lang="pt-PT" sz="4800" kern="1200"/>
                <a:t> </a:t>
              </a:r>
              <a:r>
                <a:rPr lang="pt-PT" sz="4800" kern="1200" err="1"/>
                <a:t>arbitrary</a:t>
              </a:r>
              <a:r>
                <a:rPr lang="pt-PT" sz="4800" kern="1200"/>
                <a:t> </a:t>
              </a:r>
              <a:r>
                <a:rPr lang="pt-PT" sz="4800" kern="1200" err="1"/>
                <a:t>types</a:t>
              </a:r>
              <a:endParaRPr lang="pt-PT" sz="4800" kern="120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500" b="1">
                <a:solidFill>
                  <a:srgbClr val="912356"/>
                </a:solidFill>
              </a:rPr>
              <a:t>Acknowledgments</a:t>
            </a:r>
            <a:r>
              <a:rPr lang="pt-PT" sz="3500"/>
              <a:t>: </a:t>
            </a:r>
            <a:r>
              <a:rPr lang="en-US" sz="3500"/>
              <a:t>This work was supported by FCT through project Confident (PTDC/EEICTP/4503/2014), by the LASIGE research Unit (UID/CEC/00408/2019) and by Cost Action CA15123 </a:t>
            </a:r>
            <a:r>
              <a:rPr lang="en-US" sz="3500" err="1"/>
              <a:t>EUTypes</a:t>
            </a:r>
            <a:r>
              <a:rPr lang="en-US" sz="3500"/>
              <a:t>, supported by COST (European Cooperation in Science and Technology).</a:t>
            </a:r>
            <a:endParaRPr lang="pt-PT" sz="35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658817"/>
            <a:ext cx="8820000" cy="6481803"/>
            <a:chOff x="1531959" y="5952732"/>
            <a:chExt cx="8820000" cy="648180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57884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5478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is an experimental concurrent programming language. Based on a core linear functional programming language, </a:t>
              </a:r>
              <a:r>
                <a:rPr lang="en-US" sz="3500" dirty="0" err="1"/>
                <a:t>FreeST</a:t>
              </a:r>
              <a:r>
                <a:rPr lang="en-US" sz="3500" dirty="0"/>
                <a:t> features primitives to fork new threads, to create channels, and to communicate on these.</a:t>
              </a:r>
            </a:p>
            <a:p>
              <a:pPr algn="just"/>
              <a:r>
                <a:rPr lang="en-US" sz="3500" dirty="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500" dirty="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5642394"/>
            <a:ext cx="26184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500" b="1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6775294"/>
            <a:ext cx="8820000" cy="3583247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500" dirty="0"/>
              <a:t>Serialize a tree object on a channel. The aim is to transform a tree by interacting with a </a:t>
            </a:r>
            <a:r>
              <a:rPr lang="pt-PT" sz="3500" dirty="0" err="1"/>
              <a:t>remote</a:t>
            </a:r>
            <a:r>
              <a:rPr lang="pt-PT" sz="3500" dirty="0"/>
              <a:t> server. </a:t>
            </a:r>
            <a:r>
              <a:rPr lang="en-US" sz="3500" dirty="0"/>
              <a:t>The client process streams a tree on a (single) channel. </a:t>
            </a:r>
            <a:r>
              <a:rPr lang="en-US" sz="3500" dirty="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500" spc="-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9050513"/>
            <a:ext cx="9062153" cy="10341293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= +{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 = &amp;{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⍺ =&gt;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⍺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, ⍺)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,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c);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x l r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=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pt-PT" sz="1800" b="1" dirty="0">
                <a:solidFill>
                  <a:srgbClr val="800066"/>
                </a:solidFill>
              </a:rPr>
              <a:t>in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x c </a:t>
            </a:r>
            <a:r>
              <a:rPr lang="de-DE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l c </a:t>
            </a:r>
            <a:r>
              <a:rPr lang="pt-PT" sz="1800" b="1" dirty="0">
                <a:solidFill>
                  <a:srgbClr val="800066"/>
                </a:solidFill>
              </a:rPr>
              <a:t>in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r c </a:t>
            </a:r>
            <a:r>
              <a:rPr lang="pt-PT" sz="1800" b="1" dirty="0">
                <a:solidFill>
                  <a:srgbClr val="800066"/>
                </a:solidFill>
              </a:rPr>
              <a:t>in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y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es-ES" sz="1800" dirty="0">
                <a:solidFill>
                  <a:srgbClr val="000000"/>
                </a:solidFill>
              </a:rPr>
              <a:t>         (</a:t>
            </a:r>
            <a:r>
              <a:rPr lang="es-ES" sz="1800" dirty="0" err="1">
                <a:solidFill>
                  <a:srgbClr val="000000"/>
                </a:solidFill>
              </a:rPr>
              <a:t>Node</a:t>
            </a:r>
            <a:r>
              <a:rPr lang="es-ES" sz="1800" dirty="0">
                <a:solidFill>
                  <a:srgbClr val="000000"/>
                </a:solidFill>
              </a:rPr>
              <a:t> y l r, c)</a:t>
            </a:r>
          </a:p>
          <a:p>
            <a:r>
              <a:rPr lang="es-ES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80808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a =&gt; </a:t>
            </a:r>
            <a:r>
              <a:rPr lang="pt-PT" sz="1800" dirty="0" err="1">
                <a:solidFill>
                  <a:srgbClr val="000000"/>
                </a:solidFill>
              </a:rPr>
              <a:t>TreeS;a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, a)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match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 err="1">
                <a:solidFill>
                  <a:srgbClr val="800066"/>
                </a:solidFill>
              </a:rPr>
              <a:t>with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it-IT" sz="1800" dirty="0">
                <a:solidFill>
                  <a:srgbClr val="808080"/>
                </a:solidFill>
              </a:rPr>
              <a:t>      </a:t>
            </a:r>
            <a:r>
              <a:rPr lang="it-IT" sz="1800" dirty="0" err="1">
                <a:solidFill>
                  <a:srgbClr val="000000"/>
                </a:solidFill>
              </a:rPr>
              <a:t>Leaf</a:t>
            </a:r>
            <a:r>
              <a:rPr lang="it-IT" sz="1800" dirty="0">
                <a:solidFill>
                  <a:srgbClr val="000000"/>
                </a:solidFill>
              </a:rPr>
              <a:t> c </a:t>
            </a:r>
            <a:r>
              <a:rPr lang="en-US" sz="1800" dirty="0"/>
              <a:t>–</a:t>
            </a:r>
            <a:r>
              <a:rPr lang="it-I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(0 , c);                                 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x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       	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000000"/>
                </a:solidFill>
              </a:rPr>
              <a:t>;a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800066"/>
                </a:solidFill>
              </a:rPr>
              <a:t>;</a:t>
            </a:r>
            <a:r>
              <a:rPr lang="pt-PT" sz="1800" dirty="0" err="1">
                <a:solidFill>
                  <a:srgbClr val="000000"/>
                </a:solidFill>
              </a:rPr>
              <a:t>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(x + l + </a:t>
            </a:r>
            <a:r>
              <a:rPr lang="de-DE" sz="1800" dirty="0" err="1">
                <a:solidFill>
                  <a:srgbClr val="000000"/>
                </a:solidFill>
              </a:rPr>
              <a:t>r</a:t>
            </a:r>
            <a:r>
              <a:rPr lang="de-DE" sz="1800" dirty="0">
                <a:solidFill>
                  <a:srgbClr val="000000"/>
                </a:solidFill>
              </a:rPr>
              <a:t>) c </a:t>
            </a:r>
            <a:r>
              <a:rPr lang="de-DE" sz="1800" b="1" dirty="0">
                <a:solidFill>
                  <a:srgbClr val="800066"/>
                </a:solidFill>
              </a:rPr>
              <a:t>in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(x + l + r, c)</a:t>
            </a:r>
          </a:p>
          <a:p>
            <a:r>
              <a:rPr lang="pt-PT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en" sz="1800" dirty="0"/>
              <a:t>main: Tree</a:t>
            </a:r>
          </a:p>
          <a:p>
            <a:r>
              <a:rPr lang="en" sz="1800" dirty="0"/>
              <a:t>main =</a:t>
            </a:r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w, r  = </a:t>
            </a:r>
            <a:r>
              <a:rPr lang="pt-PT" sz="1800" b="1" dirty="0" err="1">
                <a:solidFill>
                  <a:srgbClr val="800066"/>
                </a:solidFill>
              </a:rPr>
              <a:t>new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en" sz="1800" dirty="0"/>
              <a:t> </a:t>
            </a:r>
            <a:r>
              <a:rPr lang="en" sz="1800" dirty="0" err="1"/>
              <a:t>TreeC</a:t>
            </a:r>
            <a:r>
              <a:rPr lang="en" sz="1800" dirty="0"/>
              <a:t> 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 _     = </a:t>
            </a:r>
            <a:r>
              <a:rPr lang="pt-PT" sz="1800" b="1" dirty="0" err="1">
                <a:solidFill>
                  <a:srgbClr val="800066"/>
                </a:solidFill>
              </a:rPr>
              <a:t>fork</a:t>
            </a:r>
            <a:r>
              <a:rPr lang="en" sz="1800" dirty="0"/>
              <a:t> (</a:t>
            </a:r>
            <a:r>
              <a:rPr lang="en" sz="1800" dirty="0" err="1"/>
              <a:t>treeSum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r)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t, _ 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</a:t>
            </a:r>
            <a:r>
              <a:rPr lang="en" sz="1800" dirty="0" err="1"/>
              <a:t>aTree</a:t>
            </a:r>
            <a:r>
              <a:rPr lang="en" sz="1800" dirty="0"/>
              <a:t> w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t</a:t>
            </a:r>
            <a:endParaRPr lang="pt-PT" sz="1800" dirty="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169771"/>
            <a:ext cx="8820000" cy="6873281"/>
            <a:chOff x="1669940" y="5940988"/>
            <a:chExt cx="8820000" cy="467102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1729961" cy="6484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Kinds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27468"/>
              <a:ext cx="8820000" cy="39845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requires </a:t>
              </a:r>
              <a:r>
                <a:rPr lang="en-US" sz="3500" dirty="0" err="1"/>
                <a:t>kinding</a:t>
              </a:r>
              <a:r>
                <a:rPr lang="en-US" sz="3500" dirty="0"/>
                <a:t>. And the reason is polymorphism, </a:t>
              </a:r>
              <a:r>
                <a:rPr lang="pt-PT" sz="3500" dirty="0" err="1"/>
                <a:t>not</a:t>
              </a:r>
              <a:r>
                <a:rPr lang="pt-PT" sz="3500" dirty="0"/>
                <a:t> </a:t>
              </a:r>
              <a:r>
                <a:rPr lang="pt-PT" sz="3500" dirty="0" err="1"/>
                <a:t>context</a:t>
              </a:r>
              <a:r>
                <a:rPr lang="pt-PT" sz="3500" dirty="0"/>
                <a:t>-free </a:t>
              </a:r>
              <a:r>
                <a:rPr lang="pt-PT" sz="3500" dirty="0" err="1"/>
                <a:t>types</a:t>
              </a:r>
              <a:r>
                <a:rPr lang="pt-PT" sz="3500" dirty="0"/>
                <a:t>. </a:t>
              </a:r>
            </a:p>
            <a:p>
              <a:pPr algn="just"/>
              <a:endParaRPr lang="en-US" sz="20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 ?</a:t>
              </a:r>
              <a:r>
                <a:rPr lang="en-US" sz="3500" b="1" dirty="0">
                  <a:solidFill>
                    <a:srgbClr val="800066"/>
                  </a:solidFill>
                </a:rPr>
                <a:t>Bool</a:t>
              </a:r>
              <a:r>
                <a:rPr lang="en-US" sz="3500" dirty="0"/>
                <a:t>   session type      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b="1" dirty="0">
                  <a:solidFill>
                    <a:srgbClr val="800066"/>
                  </a:solidFill>
                </a:rPr>
                <a:t> </a:t>
              </a:r>
              <a:r>
                <a:rPr lang="en-US" sz="3500" dirty="0"/>
                <a:t>-&gt;</a:t>
              </a:r>
              <a:r>
                <a:rPr lang="en-US" sz="3500" b="1" dirty="0">
                  <a:solidFill>
                    <a:srgbClr val="800066"/>
                  </a:solidFill>
                </a:rPr>
                <a:t> Bool  </a:t>
              </a:r>
              <a:r>
                <a:rPr lang="en-US" sz="3500" dirty="0"/>
                <a:t>functional type  </a:t>
              </a:r>
              <a:endParaRPr lang="pt-PT" sz="35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                   </a:t>
              </a:r>
              <a:r>
                <a:rPr lang="en-US" sz="3500" b="1" dirty="0">
                  <a:solidFill>
                    <a:srgbClr val="912356"/>
                  </a:solidFill>
                </a:rPr>
                <a:t>？</a:t>
              </a:r>
            </a:p>
            <a:p>
              <a:pPr indent="719138" algn="just"/>
              <a:endParaRPr lang="en-US" sz="2000" dirty="0">
                <a:solidFill>
                  <a:srgbClr val="912356"/>
                </a:solidFill>
              </a:endParaRPr>
            </a:p>
            <a:p>
              <a:pPr indent="482600" algn="just"/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</a:t>
              </a:r>
              <a:r>
                <a:rPr lang="en-US" sz="3500" b="1" dirty="0"/>
                <a:t> </a:t>
              </a:r>
              <a:r>
                <a:rPr lang="en-US" sz="3500" dirty="0"/>
                <a:t>session type </a:t>
              </a:r>
              <a:r>
                <a:rPr lang="en-US" sz="3500" dirty="0">
                  <a:solidFill>
                    <a:srgbClr val="912356"/>
                  </a:solidFill>
                </a:rPr>
                <a:t>only if </a:t>
              </a:r>
              <a:r>
                <a:rPr lang="en-US" sz="3500" dirty="0"/>
                <a:t>⍺ is session type </a:t>
              </a:r>
            </a:p>
            <a:p>
              <a:pPr indent="719138" algn="just"/>
              <a:endParaRPr lang="en-US" sz="2000" dirty="0"/>
            </a:p>
            <a:p>
              <a:pPr indent="31750"/>
              <a:r>
                <a:rPr lang="en-US" sz="3500" dirty="0"/>
                <a:t>Kind = [</a:t>
              </a:r>
              <a:r>
                <a:rPr lang="en-US" sz="3500" dirty="0" err="1"/>
                <a:t>Prekind</a:t>
              </a:r>
              <a:r>
                <a:rPr lang="en-US" sz="3500" dirty="0"/>
                <a:t>] [Multiplicity]         </a:t>
              </a:r>
            </a:p>
            <a:p>
              <a:pPr indent="20638" algn="just"/>
              <a:endParaRPr lang="en-US" sz="3500" dirty="0"/>
            </a:p>
            <a:p>
              <a:pPr indent="20638" algn="just"/>
              <a:endParaRPr lang="en-US" sz="3500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19659331"/>
            <a:ext cx="8820000" cy="9290163"/>
            <a:chOff x="430567" y="5656217"/>
            <a:chExt cx="8820000" cy="7393905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817998" cy="7593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34322"/>
              <a:ext cx="8820000" cy="65158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types: </a:t>
              </a:r>
              <a:r>
                <a:rPr lang="pt-PT" sz="3500" b="1" dirty="0" err="1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Unrestricted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/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>
                  <a:solidFill>
                    <a:srgbClr val="000000"/>
                  </a:solidFill>
                </a:rPr>
                <a:t>Linear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–o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Pairs</a:t>
              </a:r>
              <a:r>
                <a:rPr lang="pt-PT" sz="3500" dirty="0">
                  <a:solidFill>
                    <a:srgbClr val="000000"/>
                  </a:solidFill>
                </a:rPr>
                <a:t>: (T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Datatypes</a:t>
              </a:r>
              <a:r>
                <a:rPr lang="pt-PT" sz="3500" dirty="0">
                  <a:solidFill>
                    <a:srgbClr val="000000"/>
                  </a:solidFill>
                </a:rPr>
                <a:t>: [l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..., </a:t>
              </a:r>
              <a:r>
                <a:rPr lang="pt-PT" sz="3500" dirty="0" err="1">
                  <a:solidFill>
                    <a:srgbClr val="000000"/>
                  </a:solidFill>
                </a:rPr>
                <a:t>l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dirty="0" err="1">
                  <a:solidFill>
                    <a:srgbClr val="000000"/>
                  </a:solidFill>
                </a:rPr>
                <a:t>T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]</a:t>
              </a:r>
            </a:p>
            <a:p>
              <a:pPr algn="just"/>
              <a:endParaRPr lang="en-US" sz="3500" dirty="0"/>
            </a:p>
            <a:p>
              <a:pPr algn="just"/>
              <a:r>
                <a:rPr lang="en-US" sz="3500" dirty="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Neutral: </a:t>
              </a:r>
              <a:r>
                <a:rPr lang="en-US" sz="3500" b="1" dirty="0">
                  <a:solidFill>
                    <a:srgbClr val="800066"/>
                  </a:solidFill>
                </a:rPr>
                <a:t>Skip</a:t>
              </a:r>
              <a:r>
                <a:rPr lang="en-US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Sequential composition: S</a:t>
              </a:r>
              <a:r>
                <a:rPr lang="en-US" sz="3500" baseline="-25000" dirty="0"/>
                <a:t>1</a:t>
              </a:r>
              <a:r>
                <a:rPr lang="en-US" sz="3500" dirty="0"/>
                <a:t>; S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Messages: !B and ?B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Choices:  </a:t>
              </a:r>
              <a:r>
                <a:rPr lang="nl-NL" sz="3500" dirty="0"/>
                <a:t>+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 </a:t>
              </a:r>
              <a:r>
                <a:rPr lang="nl-NL" sz="3500" dirty="0" err="1"/>
                <a:t>and</a:t>
              </a:r>
              <a:r>
                <a:rPr lang="nl-NL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/>
                <a:t>                 &amp;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 err="1"/>
                <a:t>Recursive</a:t>
              </a:r>
              <a:r>
                <a:rPr lang="nl-NL" sz="3500" dirty="0"/>
                <a:t> types: </a:t>
              </a:r>
              <a:r>
                <a:rPr lang="nl-NL" sz="3500" b="1" dirty="0" err="1">
                  <a:solidFill>
                    <a:srgbClr val="800066"/>
                  </a:solidFill>
                </a:rPr>
                <a:t>rec</a:t>
              </a:r>
              <a:r>
                <a:rPr lang="nl-NL" sz="3500" dirty="0"/>
                <a:t> x . S</a:t>
              </a:r>
              <a:endParaRPr lang="en-US" sz="3500" dirty="0"/>
            </a:p>
            <a:p>
              <a:pPr algn="just"/>
              <a:endParaRPr lang="en-US" sz="36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0722299" y="10016243"/>
            <a:ext cx="8820000" cy="4403942"/>
            <a:chOff x="457852" y="5618860"/>
            <a:chExt cx="8820000" cy="4659646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330288" cy="10095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5169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Polymorphic variables are introduced with the </a:t>
              </a:r>
              <a:r>
                <a:rPr lang="en-US" sz="3500" b="1" dirty="0" err="1">
                  <a:solidFill>
                    <a:srgbClr val="800066"/>
                  </a:solidFill>
                </a:rPr>
                <a:t>forall</a:t>
              </a:r>
              <a:r>
                <a:rPr lang="en-US" sz="3500" dirty="0"/>
                <a:t> construct. The polymorphic type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forall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⍺ =&gt; 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                                         </a:t>
              </a:r>
              <a:r>
                <a:rPr lang="pt-PT" sz="3500" dirty="0" err="1">
                  <a:solidFill>
                    <a:srgbClr val="000000"/>
                  </a:solidFill>
                </a:rPr>
                <a:t>TreeC</a:t>
              </a:r>
              <a:r>
                <a:rPr lang="pt-PT" sz="3500" dirty="0">
                  <a:solidFill>
                    <a:srgbClr val="000000"/>
                  </a:solidFill>
                </a:rPr>
                <a:t>; ⍺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(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, ⍺)</a:t>
              </a:r>
              <a:endParaRPr lang="pt-PT" sz="3500" b="1" spc="-1" dirty="0">
                <a:solidFill>
                  <a:srgbClr val="9E1F5C"/>
                </a:solidFill>
              </a:endParaRPr>
            </a:p>
            <a:p>
              <a:pPr algn="just"/>
              <a:r>
                <a:rPr lang="en-US" sz="3500" dirty="0"/>
                <a:t>has different types for different calls to function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en-US" sz="3500" dirty="0"/>
                <a:t>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4313970"/>
            <a:chOff x="126464" y="5693892"/>
            <a:chExt cx="8821803" cy="2712089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7429278" cy="590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 </a:t>
              </a:r>
              <a:r>
                <a:rPr lang="en-US" sz="3000">
                  <a:solidFill>
                    <a:srgbClr val="912356"/>
                  </a:solidFill>
                </a:rPr>
                <a:t>inspired in session types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Channel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creation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new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S</a:t>
              </a:r>
              <a:endParaRPr lang="en-US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Message </a:t>
              </a:r>
              <a:r>
                <a:rPr lang="en-US" sz="3500" b="1" dirty="0">
                  <a:solidFill>
                    <a:srgbClr val="800066"/>
                  </a:solidFill>
                </a:rPr>
                <a:t>send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and </a:t>
              </a:r>
              <a:r>
                <a:rPr lang="en-US" sz="3500" b="1" dirty="0">
                  <a:solidFill>
                    <a:srgbClr val="800066"/>
                  </a:solidFill>
                </a:rPr>
                <a:t>receive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selection, </a:t>
              </a:r>
              <a:r>
                <a:rPr lang="en-US" sz="3500" b="1" dirty="0">
                  <a:solidFill>
                    <a:srgbClr val="800066"/>
                  </a:solidFill>
                </a:rPr>
                <a:t>select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 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match,</a:t>
              </a:r>
            </a:p>
            <a:p>
              <a:pPr indent="993775" algn="just"/>
              <a:r>
                <a:rPr lang="en-US" sz="3500" b="1" dirty="0">
                  <a:solidFill>
                    <a:srgbClr val="800066"/>
                  </a:solidFill>
                </a:rPr>
                <a:t>match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</a:t>
              </a:r>
              <a:r>
                <a:rPr lang="en-US" sz="3500" b="1" dirty="0">
                  <a:solidFill>
                    <a:srgbClr val="800066"/>
                  </a:solidFill>
                </a:rPr>
                <a:t>with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x –&gt; e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,..., 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n</a:t>
              </a:r>
              <a:r>
                <a:rPr lang="en-US" sz="3500" dirty="0">
                  <a:solidFill>
                    <a:srgbClr val="000000"/>
                  </a:solidFill>
                </a:rPr>
                <a:t> x –&gt; </a:t>
              </a:r>
              <a:r>
                <a:rPr lang="en-US" sz="3500" dirty="0" err="1">
                  <a:solidFill>
                    <a:srgbClr val="000000"/>
                  </a:solidFill>
                </a:rPr>
                <a:t>e</a:t>
              </a:r>
              <a:r>
                <a:rPr lang="en-US" sz="3500" baseline="-25000" dirty="0" err="1">
                  <a:solidFill>
                    <a:srgbClr val="000000"/>
                  </a:solidFill>
                </a:rPr>
                <a:t>n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8875" y="16819380"/>
            <a:ext cx="2779490" cy="2734659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659823" y="14581394"/>
            <a:ext cx="8820000" cy="4515599"/>
            <a:chOff x="82027" y="5750004"/>
            <a:chExt cx="8820000" cy="2838848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144037" cy="599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500" dirty="0" err="1">
                  <a:solidFill>
                    <a:srgbClr val="000000"/>
                  </a:solidFill>
                </a:rPr>
                <a:t>bisimulation</a:t>
              </a:r>
              <a:r>
                <a:rPr lang="en-US" sz="3500" dirty="0">
                  <a:solidFill>
                    <a:srgbClr val="000000"/>
                  </a:solidFill>
                </a:rPr>
                <a:t>. The algorithm has 3 main stages: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E49599-1676-D249-A420-75ED679B085F}"/>
              </a:ext>
            </a:extLst>
          </p:cNvPr>
          <p:cNvSpPr txBox="1"/>
          <p:nvPr/>
        </p:nvSpPr>
        <p:spPr>
          <a:xfrm>
            <a:off x="19993585" y="19841358"/>
            <a:ext cx="9062154" cy="7691494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dirty="0">
                <a:solidFill>
                  <a:srgbClr val="000000"/>
                </a:solidFill>
              </a:rPr>
              <a:t>-- Target </a:t>
            </a:r>
            <a:r>
              <a:rPr lang="pt-PT" sz="1800" dirty="0" err="1">
                <a:solidFill>
                  <a:srgbClr val="000000"/>
                </a:solidFill>
              </a:rPr>
              <a:t>Haskell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code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{-# LANGUAGE </a:t>
            </a:r>
            <a:r>
              <a:rPr lang="pt-PT" sz="1800" dirty="0" err="1">
                <a:solidFill>
                  <a:srgbClr val="000000"/>
                </a:solidFill>
              </a:rPr>
              <a:t>BangPatterns</a:t>
            </a:r>
            <a:r>
              <a:rPr lang="pt-PT" sz="1800" dirty="0">
                <a:solidFill>
                  <a:srgbClr val="000000"/>
                </a:solidFill>
              </a:rPr>
              <a:t> #-}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deriving</a:t>
            </a:r>
            <a:r>
              <a:rPr lang="pt-PT" sz="1800" dirty="0">
                <a:solidFill>
                  <a:srgbClr val="000000"/>
                </a:solidFill>
              </a:rPr>
              <a:t> Show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!c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 \(l, c)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000000"/>
                </a:solidFill>
              </a:rPr>
              <a:t> l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LeafC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(0, c)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NodeC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\(x,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\(l,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\(r, c) -&gt;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(x + l + r)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\c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(x + l + r, c)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!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!c = ...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start</a:t>
            </a:r>
            <a:r>
              <a:rPr lang="pt-PT" sz="1800" dirty="0">
                <a:solidFill>
                  <a:srgbClr val="000000"/>
                </a:solidFill>
              </a:rPr>
              <a:t>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\(w, r) -&gt; 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r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())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\u -&gt;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aTree</a:t>
            </a:r>
            <a:r>
              <a:rPr lang="pt-PT" sz="1800" dirty="0">
                <a:solidFill>
                  <a:srgbClr val="000000"/>
                </a:solidFill>
              </a:rPr>
              <a:t> w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\(t, w)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t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main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start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res</a:t>
            </a:r>
            <a:r>
              <a:rPr lang="pt-PT" sz="1800" dirty="0">
                <a:solidFill>
                  <a:srgbClr val="000000"/>
                </a:solidFill>
              </a:rPr>
              <a:t> -&gt; print (</a:t>
            </a:r>
            <a:r>
              <a:rPr lang="pt-PT" sz="1800" dirty="0" err="1">
                <a:solidFill>
                  <a:srgbClr val="000000"/>
                </a:solidFill>
              </a:rPr>
              <a:t>res</a:t>
            </a:r>
            <a:r>
              <a:rPr lang="pt-PT" sz="1800" dirty="0">
                <a:solidFill>
                  <a:srgbClr val="000000"/>
                </a:solidFill>
              </a:rPr>
              <a:t> ::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765132-6B5A-A749-BACE-032BD4DB890A}"/>
              </a:ext>
            </a:extLst>
          </p:cNvPr>
          <p:cNvSpPr txBox="1"/>
          <p:nvPr/>
        </p:nvSpPr>
        <p:spPr>
          <a:xfrm>
            <a:off x="19993585" y="27632508"/>
            <a:ext cx="9062153" cy="286232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module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r>
              <a:rPr lang="pt-PT" sz="1800" dirty="0">
                <a:solidFill>
                  <a:srgbClr val="000000"/>
                </a:solidFill>
              </a:rPr>
              <a:t> (_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) </a:t>
            </a:r>
            <a:r>
              <a:rPr lang="pt-PT" sz="1800" b="1" dirty="0" err="1">
                <a:solidFill>
                  <a:srgbClr val="800066"/>
                </a:solidFill>
              </a:rPr>
              <a:t>where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Control.Concurrent.Chan.Synchronous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Unsafe.Coerce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e = 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 e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x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 =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x)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&gt;&gt;= \a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a,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</p:txBody>
      </p:sp>
      <p:sp>
        <p:nvSpPr>
          <p:cNvPr id="19" name="Chaveta à Esquerda 18">
            <a:extLst>
              <a:ext uri="{FF2B5EF4-FFF2-40B4-BE49-F238E27FC236}">
                <a16:creationId xmlns:a16="http://schemas.microsoft.com/office/drawing/2014/main" id="{4B8F574E-C412-3349-A9E0-DCADFE0324A6}"/>
              </a:ext>
            </a:extLst>
          </p:cNvPr>
          <p:cNvSpPr/>
          <p:nvPr/>
        </p:nvSpPr>
        <p:spPr>
          <a:xfrm rot="16200000">
            <a:off x="3533235" y="17108199"/>
            <a:ext cx="193395" cy="1802400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4" name="Chaveta à Esquerda 18">
            <a:extLst>
              <a:ext uri="{FF2B5EF4-FFF2-40B4-BE49-F238E27FC236}">
                <a16:creationId xmlns:a16="http://schemas.microsoft.com/office/drawing/2014/main" id="{10C4226C-465C-074E-9324-3918145884BC}"/>
              </a:ext>
            </a:extLst>
          </p:cNvPr>
          <p:cNvSpPr/>
          <p:nvPr/>
        </p:nvSpPr>
        <p:spPr>
          <a:xfrm rot="16200000">
            <a:off x="5715058" y="16806476"/>
            <a:ext cx="213600" cy="2385604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C0B8EC0-A9E2-804C-BBC0-E055F067CF3E}"/>
              </a:ext>
            </a:extLst>
          </p:cNvPr>
          <p:cNvSpPr txBox="1"/>
          <p:nvPr/>
        </p:nvSpPr>
        <p:spPr>
          <a:xfrm>
            <a:off x="2634456" y="18074541"/>
            <a:ext cx="2154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T </a:t>
            </a:r>
            <a:r>
              <a:rPr lang="en-US" sz="3200"/>
              <a:t>functional</a:t>
            </a:r>
          </a:p>
          <a:p>
            <a:r>
              <a:rPr lang="en-US" sz="3200" b="1"/>
              <a:t>S </a:t>
            </a:r>
            <a:r>
              <a:rPr lang="en-US" sz="3200"/>
              <a:t>session</a:t>
            </a:r>
            <a:endParaRPr lang="pt-PT" sz="320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D1105CE3-48E5-D547-AEC4-23190B2F9DB8}"/>
              </a:ext>
            </a:extLst>
          </p:cNvPr>
          <p:cNvSpPr txBox="1"/>
          <p:nvPr/>
        </p:nvSpPr>
        <p:spPr>
          <a:xfrm>
            <a:off x="4882733" y="18089214"/>
            <a:ext cx="281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L</a:t>
            </a:r>
            <a:r>
              <a:rPr lang="en-US" sz="3200"/>
              <a:t> linear</a:t>
            </a:r>
          </a:p>
          <a:p>
            <a:r>
              <a:rPr lang="en-US" sz="3200" b="1"/>
              <a:t>U </a:t>
            </a:r>
            <a:r>
              <a:rPr lang="en-US" sz="3200"/>
              <a:t>unrestricted</a:t>
            </a:r>
            <a:endParaRPr lang="pt-PT" sz="3200"/>
          </a:p>
        </p:txBody>
      </p:sp>
      <p:grpSp>
        <p:nvGrpSpPr>
          <p:cNvPr id="60" name="Group 112">
            <a:extLst>
              <a:ext uri="{FF2B5EF4-FFF2-40B4-BE49-F238E27FC236}">
                <a16:creationId xmlns:a16="http://schemas.microsoft.com/office/drawing/2014/main" id="{465ACF42-3280-344A-8418-5E19C758ADA4}"/>
              </a:ext>
            </a:extLst>
          </p:cNvPr>
          <p:cNvGrpSpPr/>
          <p:nvPr/>
        </p:nvGrpSpPr>
        <p:grpSpPr>
          <a:xfrm>
            <a:off x="1521115" y="28849081"/>
            <a:ext cx="8821802" cy="9700060"/>
            <a:chOff x="126465" y="5693892"/>
            <a:chExt cx="8821802" cy="6098194"/>
          </a:xfrm>
        </p:grpSpPr>
        <p:sp>
          <p:nvSpPr>
            <p:cNvPr id="61" name="TextBox 113">
              <a:extLst>
                <a:ext uri="{FF2B5EF4-FFF2-40B4-BE49-F238E27FC236}">
                  <a16:creationId xmlns:a16="http://schemas.microsoft.com/office/drawing/2014/main" id="{6D8F924E-F040-B642-86E7-3DABA4FD133D}"/>
                </a:ext>
              </a:extLst>
            </p:cNvPr>
            <p:cNvSpPr txBox="1"/>
            <p:nvPr/>
          </p:nvSpPr>
          <p:spPr>
            <a:xfrm>
              <a:off x="126465" y="5693892"/>
              <a:ext cx="8820000" cy="599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 </a:t>
              </a:r>
              <a:r>
                <a:rPr lang="en-US" sz="3000">
                  <a:solidFill>
                    <a:srgbClr val="912356"/>
                  </a:solidFill>
                </a:rPr>
                <a:t>inspired in functional languages 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62" name="Rectangle 118">
              <a:extLst>
                <a:ext uri="{FF2B5EF4-FFF2-40B4-BE49-F238E27FC236}">
                  <a16:creationId xmlns:a16="http://schemas.microsoft.com/office/drawing/2014/main" id="{F77A4614-F978-EE45-A8B9-A6B09EC89850}"/>
                </a:ext>
              </a:extLst>
            </p:cNvPr>
            <p:cNvSpPr/>
            <p:nvPr/>
          </p:nvSpPr>
          <p:spPr>
            <a:xfrm>
              <a:off x="128267" y="6316271"/>
              <a:ext cx="8820000" cy="5475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values: </a:t>
              </a:r>
              <a:r>
                <a:rPr lang="pt-PT" sz="3500" b="1" dirty="0" err="1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Term variables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Lambda introduction: </a:t>
              </a:r>
            </a:p>
            <a:p>
              <a:pPr marL="1752600" lvl="1" indent="-715963" algn="just"/>
              <a:r>
                <a:rPr lang="en-US" sz="3500" dirty="0"/>
                <a:t>\x -o e for linear abstractions</a:t>
              </a:r>
            </a:p>
            <a:p>
              <a:pPr marL="1752600" lvl="1" indent="-715963" algn="just"/>
              <a:r>
                <a:rPr lang="en-US" sz="3500" dirty="0"/>
                <a:t>\x -&gt; e for unrestricted abstraction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Lambda elimination, e</a:t>
              </a:r>
              <a:r>
                <a:rPr lang="en-US" sz="3500" baseline="-25000" dirty="0"/>
                <a:t>1</a:t>
              </a:r>
              <a:r>
                <a:rPr lang="en-US" sz="3500" dirty="0"/>
                <a:t> e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P</a:t>
              </a:r>
              <a:r>
                <a:rPr lang="pt-PT" sz="3500" dirty="0" err="1">
                  <a:solidFill>
                    <a:srgbClr val="000000"/>
                  </a:solidFill>
                </a:rPr>
                <a:t>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introduction</a:t>
              </a:r>
              <a:r>
                <a:rPr lang="pt-PT" sz="3500" dirty="0">
                  <a:solidFill>
                    <a:srgbClr val="000000"/>
                  </a:solidFill>
                </a:rPr>
                <a:t>, (e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let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x, y =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>
                  <a:solidFill>
                    <a:srgbClr val="800066"/>
                  </a:solidFill>
                </a:rPr>
                <a:t>in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</a:p>
            <a:p>
              <a:pPr algn="just"/>
              <a:r>
                <a:rPr lang="pt-PT" sz="3500" b="1" dirty="0">
                  <a:solidFill>
                    <a:srgbClr val="000000"/>
                  </a:solidFill>
                </a:rPr>
                <a:t>      </a:t>
              </a:r>
              <a:r>
                <a:rPr lang="pt-PT" sz="3500" b="1" dirty="0">
                  <a:solidFill>
                    <a:srgbClr val="800066"/>
                  </a:solidFill>
                </a:rPr>
                <a:t>case e</a:t>
              </a:r>
              <a:r>
                <a:rPr lang="pt-PT" sz="3500" dirty="0"/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of</a:t>
              </a:r>
              <a:r>
                <a:rPr lang="pt-PT" sz="3500" b="1" dirty="0">
                  <a:solidFill>
                    <a:srgbClr val="800066"/>
                  </a:solidFill>
                </a:rPr>
                <a:t> </a:t>
              </a:r>
              <a:r>
                <a:rPr lang="pt-PT" sz="3500" dirty="0"/>
                <a:t>l</a:t>
              </a:r>
              <a:r>
                <a:rPr lang="pt-PT" sz="3500" baseline="-25000" dirty="0"/>
                <a:t>1</a:t>
              </a:r>
              <a:r>
                <a:rPr lang="pt-PT" sz="3500" dirty="0"/>
                <a:t> x</a:t>
              </a:r>
              <a:r>
                <a:rPr lang="pt-PT" sz="3500" baseline="-25000" dirty="0"/>
                <a:t>11</a:t>
              </a:r>
              <a:r>
                <a:rPr lang="pt-PT" sz="3500" dirty="0"/>
                <a:t>...x</a:t>
              </a:r>
              <a:r>
                <a:rPr lang="pt-PT" sz="3500" baseline="-25000" dirty="0"/>
                <a:t>1k</a:t>
              </a:r>
              <a:r>
                <a:rPr lang="pt-PT" sz="3500" dirty="0"/>
                <a:t> -&gt; e</a:t>
              </a:r>
              <a:r>
                <a:rPr lang="pt-PT" sz="3500" baseline="-25000" dirty="0"/>
                <a:t>1</a:t>
              </a:r>
              <a:r>
                <a:rPr lang="pt-PT" sz="3500" dirty="0"/>
                <a:t>, ..., </a:t>
              </a:r>
              <a:r>
                <a:rPr lang="pt-PT" sz="3500" dirty="0" err="1"/>
                <a:t>l</a:t>
              </a:r>
              <a:r>
                <a:rPr lang="pt-PT" sz="3500" baseline="-25000" dirty="0" err="1"/>
                <a:t>n</a:t>
              </a:r>
              <a:r>
                <a:rPr lang="pt-PT" sz="3500" dirty="0"/>
                <a:t> x</a:t>
              </a:r>
              <a:r>
                <a:rPr lang="pt-PT" sz="3500" baseline="-25000" dirty="0"/>
                <a:t>n1</a:t>
              </a:r>
              <a:r>
                <a:rPr lang="pt-PT" sz="3500" dirty="0"/>
                <a:t>...</a:t>
              </a:r>
              <a:r>
                <a:rPr lang="pt-PT" sz="3500" dirty="0" err="1"/>
                <a:t>x</a:t>
              </a:r>
              <a:r>
                <a:rPr lang="pt-PT" sz="3500" baseline="-25000" dirty="0" err="1"/>
                <a:t>nk</a:t>
              </a:r>
              <a:r>
                <a:rPr lang="pt-PT" sz="3500" dirty="0"/>
                <a:t> -&gt; </a:t>
              </a:r>
              <a:r>
                <a:rPr lang="pt-PT" sz="3500" dirty="0" err="1"/>
                <a:t>e</a:t>
              </a:r>
              <a:r>
                <a:rPr lang="pt-PT" sz="3500" baseline="-25000" dirty="0" err="1"/>
                <a:t>n</a:t>
              </a:r>
              <a:r>
                <a:rPr lang="pt-PT" sz="3500" baseline="-25000" dirty="0"/>
                <a:t> 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Conditional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expressions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if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then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2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else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3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Type application, x[T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, ..., T</a:t>
              </a:r>
              <a:r>
                <a:rPr lang="en" sz="3500" baseline="-25000" dirty="0">
                  <a:solidFill>
                    <a:srgbClr val="000000"/>
                  </a:solidFill>
                </a:rPr>
                <a:t>n</a:t>
              </a:r>
              <a:r>
                <a:rPr lang="en" sz="3500" dirty="0">
                  <a:solidFill>
                    <a:srgbClr val="000000"/>
                  </a:solidFill>
                </a:rPr>
                <a:t>]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Thread creation,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fork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BFDDEBF-5664-9D41-9044-663F4C456DED}"/>
              </a:ext>
            </a:extLst>
          </p:cNvPr>
          <p:cNvSpPr txBox="1"/>
          <p:nvPr/>
        </p:nvSpPr>
        <p:spPr>
          <a:xfrm>
            <a:off x="10919186" y="19198367"/>
            <a:ext cx="8460000" cy="119181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PT" sz="3200" b="1" dirty="0"/>
              <a:t>1. </a:t>
            </a:r>
            <a:r>
              <a:rPr lang="pt-PT" sz="3200" b="1" dirty="0" err="1"/>
              <a:t>Convert</a:t>
            </a:r>
            <a:r>
              <a:rPr lang="pt-PT" sz="3200" b="1" dirty="0"/>
              <a:t> </a:t>
            </a:r>
            <a:r>
              <a:rPr lang="pt-PT" sz="3200" b="1" dirty="0" err="1"/>
              <a:t>types</a:t>
            </a:r>
            <a:r>
              <a:rPr lang="pt-PT" sz="3200" b="1" dirty="0"/>
              <a:t> to a </a:t>
            </a:r>
            <a:r>
              <a:rPr lang="pt-PT" sz="3200" b="1" dirty="0" err="1"/>
              <a:t>context</a:t>
            </a:r>
            <a:r>
              <a:rPr lang="pt-PT" sz="3200" b="1" dirty="0"/>
              <a:t>-free </a:t>
            </a:r>
            <a:r>
              <a:rPr lang="pt-PT" sz="3200" b="1" dirty="0" err="1"/>
              <a:t>grammar</a:t>
            </a:r>
            <a:endParaRPr lang="pt-PT" sz="3200" b="1" dirty="0"/>
          </a:p>
          <a:p>
            <a:pPr algn="ctr"/>
            <a:r>
              <a:rPr lang="pt-PT" sz="3200" dirty="0" err="1"/>
              <a:t>Translates</a:t>
            </a:r>
            <a:r>
              <a:rPr lang="pt-PT" sz="3200" dirty="0"/>
              <a:t> </a:t>
            </a:r>
            <a:r>
              <a:rPr lang="pt-PT" sz="3200" dirty="0" err="1"/>
              <a:t>types</a:t>
            </a:r>
            <a:r>
              <a:rPr lang="pt-PT" sz="3200" dirty="0"/>
              <a:t> </a:t>
            </a:r>
            <a:r>
              <a:rPr lang="pt-PT" sz="3200" dirty="0" err="1"/>
              <a:t>into</a:t>
            </a:r>
            <a:r>
              <a:rPr lang="pt-PT" sz="3200" dirty="0"/>
              <a:t> a set </a:t>
            </a:r>
            <a:r>
              <a:rPr lang="pt-PT" sz="3200" dirty="0" err="1"/>
              <a:t>of</a:t>
            </a:r>
            <a:r>
              <a:rPr lang="pt-PT" sz="3200" dirty="0"/>
              <a:t> </a:t>
            </a:r>
            <a:r>
              <a:rPr lang="pt-PT" sz="3200" dirty="0" err="1"/>
              <a:t>productions</a:t>
            </a:r>
            <a:endParaRPr lang="pt-PT" sz="3200" dirty="0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C64DB00A-E309-3B41-BB28-C536BC14AD41}"/>
              </a:ext>
            </a:extLst>
          </p:cNvPr>
          <p:cNvSpPr txBox="1"/>
          <p:nvPr/>
        </p:nvSpPr>
        <p:spPr>
          <a:xfrm>
            <a:off x="10910581" y="20542925"/>
            <a:ext cx="8460000" cy="173664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/>
              <a:t>2. </a:t>
            </a:r>
            <a:r>
              <a:rPr lang="pt-PT" sz="3200" b="1" err="1"/>
              <a:t>Prune</a:t>
            </a:r>
            <a:r>
              <a:rPr lang="pt-PT" sz="3200" b="1"/>
              <a:t> </a:t>
            </a:r>
            <a:r>
              <a:rPr lang="pt-PT" sz="3200" b="1" err="1"/>
              <a:t>unnormed</a:t>
            </a:r>
            <a:r>
              <a:rPr lang="pt-PT" sz="3200" b="1"/>
              <a:t> </a:t>
            </a:r>
            <a:r>
              <a:rPr lang="pt-PT" sz="3200" b="1" err="1"/>
              <a:t>productions</a:t>
            </a:r>
            <a:endParaRPr lang="pt-PT" sz="3200" b="1"/>
          </a:p>
          <a:p>
            <a:pPr algn="ctr"/>
            <a:r>
              <a:rPr lang="pt-PT" sz="3200" err="1"/>
              <a:t>Streamlines</a:t>
            </a:r>
            <a:r>
              <a:rPr lang="pt-PT" sz="3200"/>
              <a:t> </a:t>
            </a:r>
            <a:r>
              <a:rPr lang="pt-PT" sz="3200" err="1"/>
              <a:t>the</a:t>
            </a:r>
            <a:r>
              <a:rPr lang="pt-PT" sz="3200"/>
              <a:t> </a:t>
            </a:r>
            <a:r>
              <a:rPr lang="pt-PT" sz="3200" err="1"/>
              <a:t>grammar</a:t>
            </a:r>
            <a:r>
              <a:rPr lang="pt-PT" sz="3200"/>
              <a:t> </a:t>
            </a:r>
            <a:r>
              <a:rPr lang="pt-PT" sz="3200" err="1"/>
              <a:t>by</a:t>
            </a:r>
            <a:r>
              <a:rPr lang="pt-PT" sz="3200"/>
              <a:t> </a:t>
            </a:r>
            <a:r>
              <a:rPr lang="pt-PT" sz="3200" err="1"/>
              <a:t>pruning</a:t>
            </a:r>
            <a:r>
              <a:rPr lang="pt-PT" sz="3200"/>
              <a:t> </a:t>
            </a:r>
            <a:r>
              <a:rPr lang="pt-PT" sz="3200" err="1"/>
              <a:t>unnormed</a:t>
            </a:r>
            <a:r>
              <a:rPr lang="pt-PT" sz="3200"/>
              <a:t> </a:t>
            </a:r>
            <a:r>
              <a:rPr lang="pt-PT" sz="3200" err="1"/>
              <a:t>productions</a:t>
            </a:r>
            <a:endParaRPr lang="pt-PT" sz="3200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61D9C53-9E68-C647-8A0A-55C7AB5E43FF}"/>
              </a:ext>
            </a:extLst>
          </p:cNvPr>
          <p:cNvSpPr txBox="1"/>
          <p:nvPr/>
        </p:nvSpPr>
        <p:spPr>
          <a:xfrm>
            <a:off x="10919186" y="22426137"/>
            <a:ext cx="8460000" cy="282630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 dirty="0"/>
              <a:t>3. </a:t>
            </a:r>
            <a:r>
              <a:rPr lang="pt-PT" sz="3200" b="1" dirty="0" err="1"/>
              <a:t>Simplify</a:t>
            </a:r>
            <a:r>
              <a:rPr lang="pt-PT" sz="3200" b="1" dirty="0"/>
              <a:t> </a:t>
            </a:r>
            <a:r>
              <a:rPr lang="pt-PT" sz="3200" b="1" dirty="0" err="1"/>
              <a:t>and</a:t>
            </a:r>
            <a:r>
              <a:rPr lang="pt-PT" sz="3200" b="1" dirty="0"/>
              <a:t> </a:t>
            </a:r>
            <a:r>
              <a:rPr lang="pt-PT" sz="3200" b="1" dirty="0" err="1"/>
              <a:t>expand</a:t>
            </a:r>
            <a:endParaRPr lang="pt-PT" sz="3200" b="1" dirty="0"/>
          </a:p>
          <a:p>
            <a:pPr algn="ctr"/>
            <a:r>
              <a:rPr lang="pt-PT" sz="3200" dirty="0" err="1"/>
              <a:t>Alternates</a:t>
            </a:r>
            <a:r>
              <a:rPr lang="pt-PT" sz="3200" dirty="0"/>
              <a:t> </a:t>
            </a:r>
            <a:r>
              <a:rPr lang="pt-PT" sz="3200" dirty="0" err="1"/>
              <a:t>between</a:t>
            </a:r>
            <a:r>
              <a:rPr lang="pt-PT" sz="3200" dirty="0"/>
              <a:t> </a:t>
            </a:r>
            <a:r>
              <a:rPr lang="pt-PT" sz="3200" dirty="0" err="1"/>
              <a:t>simplification</a:t>
            </a:r>
            <a:r>
              <a:rPr lang="pt-PT" sz="3200" dirty="0"/>
              <a:t> </a:t>
            </a:r>
            <a:r>
              <a:rPr lang="pt-PT" sz="3200" dirty="0" err="1"/>
              <a:t>and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operations</a:t>
            </a:r>
            <a:r>
              <a:rPr lang="pt-PT" sz="3200" dirty="0"/>
              <a:t>, </a:t>
            </a:r>
            <a:r>
              <a:rPr lang="pt-PT" sz="3200" dirty="0" err="1"/>
              <a:t>until</a:t>
            </a:r>
            <a:r>
              <a:rPr lang="pt-PT" sz="3200" dirty="0"/>
              <a:t> </a:t>
            </a:r>
            <a:r>
              <a:rPr lang="pt-PT" sz="3200" dirty="0" err="1"/>
              <a:t>reaching</a:t>
            </a:r>
            <a:r>
              <a:rPr lang="pt-PT" sz="3200" dirty="0"/>
              <a:t> a </a:t>
            </a:r>
            <a:r>
              <a:rPr lang="pt-PT" sz="3200" dirty="0" err="1"/>
              <a:t>successful</a:t>
            </a:r>
            <a:r>
              <a:rPr lang="pt-PT" sz="3200" dirty="0"/>
              <a:t> </a:t>
            </a:r>
            <a:r>
              <a:rPr lang="pt-PT" sz="3200" dirty="0" err="1"/>
              <a:t>branch</a:t>
            </a:r>
            <a:r>
              <a:rPr lang="pt-PT" sz="3200" dirty="0"/>
              <a:t> in </a:t>
            </a:r>
            <a:r>
              <a:rPr lang="pt-PT" sz="3200" dirty="0" err="1"/>
              <a:t>the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tree</a:t>
            </a:r>
            <a:r>
              <a:rPr lang="pt-PT" sz="3200" dirty="0"/>
              <a:t> </a:t>
            </a:r>
            <a:r>
              <a:rPr lang="pt-PT" sz="3200" dirty="0" err="1"/>
              <a:t>or</a:t>
            </a:r>
            <a:r>
              <a:rPr lang="pt-PT" sz="3200" dirty="0"/>
              <a:t> </a:t>
            </a:r>
            <a:r>
              <a:rPr lang="pt-PT" sz="3200" dirty="0" err="1"/>
              <a:t>concluding</a:t>
            </a:r>
            <a:r>
              <a:rPr lang="pt-PT" sz="3200" dirty="0"/>
              <a:t> </a:t>
            </a:r>
            <a:r>
              <a:rPr lang="pt-PT" sz="3200" dirty="0" err="1"/>
              <a:t>that</a:t>
            </a:r>
            <a:r>
              <a:rPr lang="pt-PT" sz="3200" dirty="0"/>
              <a:t> </a:t>
            </a:r>
            <a:r>
              <a:rPr lang="pt-PT" sz="3200" dirty="0" err="1"/>
              <a:t>all</a:t>
            </a:r>
            <a:r>
              <a:rPr lang="pt-PT" sz="3200" dirty="0"/>
              <a:t> </a:t>
            </a:r>
            <a:r>
              <a:rPr lang="pt-PT" sz="3200" dirty="0" err="1"/>
              <a:t>branches</a:t>
            </a:r>
            <a:r>
              <a:rPr lang="pt-PT" sz="3200" dirty="0"/>
              <a:t> are </a:t>
            </a:r>
            <a:r>
              <a:rPr lang="pt-PT" sz="3200" dirty="0" err="1"/>
              <a:t>unsuccessful</a:t>
            </a:r>
            <a:r>
              <a:rPr lang="pt-PT" sz="3200" dirty="0"/>
              <a:t>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363A7EA-9E8E-074A-A5F7-C414E90F8ABF}"/>
              </a:ext>
            </a:extLst>
          </p:cNvPr>
          <p:cNvSpPr txBox="1"/>
          <p:nvPr/>
        </p:nvSpPr>
        <p:spPr>
          <a:xfrm rot="10800000">
            <a:off x="16534404" y="14535504"/>
            <a:ext cx="2761580" cy="1077218"/>
          </a:xfrm>
          <a:prstGeom prst="homePlat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DDF6132-D6FB-6746-90C0-81D2E757EDE3}"/>
              </a:ext>
            </a:extLst>
          </p:cNvPr>
          <p:cNvSpPr txBox="1"/>
          <p:nvPr/>
        </p:nvSpPr>
        <p:spPr>
          <a:xfrm>
            <a:off x="17190331" y="14552560"/>
            <a:ext cx="20553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sound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 algn="ctr"/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complete</a:t>
            </a:r>
          </a:p>
        </p:txBody>
      </p:sp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2459</TotalTime>
  <Words>1095</Words>
  <Application>Microsoft Macintosh PowerPoint</Application>
  <PresentationFormat>Personalizados</PresentationFormat>
  <Paragraphs>157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Andreia Filipa Torcato Mordido</cp:lastModifiedBy>
  <cp:revision>214</cp:revision>
  <cp:lastPrinted>2019-04-04T14:31:48Z</cp:lastPrinted>
  <dcterms:created xsi:type="dcterms:W3CDTF">2018-09-24T12:36:56Z</dcterms:created>
  <dcterms:modified xsi:type="dcterms:W3CDTF">2019-04-05T08:29:12Z</dcterms:modified>
</cp:coreProperties>
</file>

<file path=docProps/thumbnail.jpeg>
</file>